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259" r:id="rId8"/>
    <p:sldId id="268" r:id="rId9"/>
    <p:sldId id="262" r:id="rId10"/>
    <p:sldId id="267" r:id="rId11"/>
    <p:sldId id="266" r:id="rId12"/>
    <p:sldId id="260" r:id="rId13"/>
    <p:sldId id="261" r:id="rId14"/>
    <p:sldId id="269" r:id="rId15"/>
    <p:sldId id="270" r:id="rId16"/>
    <p:sldId id="271" r:id="rId17"/>
    <p:sldId id="272" r:id="rId18"/>
    <p:sldId id="274" r:id="rId19"/>
    <p:sldId id="273" r:id="rId20"/>
    <p:sldId id="275" r:id="rId21"/>
    <p:sldId id="276" r:id="rId22"/>
    <p:sldId id="277" r:id="rId23"/>
    <p:sldId id="278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6"/>
  </p:normalViewPr>
  <p:slideViewPr>
    <p:cSldViewPr snapToGrid="0" snapToObjects="1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85284-3AC3-C646-9D69-3DCB98F63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888E67-2B74-C14B-9B25-6928768F2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91449-F9C3-6A4F-AFD7-F50DF2AEA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8858C-3CA3-FF4D-A089-C3B7D55BA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0BE17-1036-3B47-86AC-0ABCFA535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46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B3414-7C0E-5449-BEF6-D592DD8DC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C4D671-4E45-5A4D-B28C-3E318DF131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4B286-7DD9-854C-9877-B042431FE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D65FA-8C45-384B-A51A-EEDE3D2F9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D7C48-E78F-7049-9348-968BF172F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02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220A2C-B040-2F4A-AEA9-49B6271128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605FDD-57C4-4A46-BBCD-D5E24A8B1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0F3F7-AD3D-DE4D-AD60-942269392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D92BA-C58A-264B-8F8D-615A2612F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8F5F4-6EA5-7B49-99DF-EB545AABD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641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84712-B690-5643-84B8-DA43F31CD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BE670-96DC-9845-A42C-96ADE4995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F384F-C790-564F-9633-D3E5EC8EB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4973-79AE-2D43-B4C4-CFAD5A054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4946F-15A3-664B-9541-611B12C7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294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A81A0-47F7-CB43-A392-2DE5F946A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80980-39DC-9D49-99F8-DEA000A74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3F09A-A94C-5140-B32E-5295008D9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9533D-06E7-E44E-AF06-7C2596FB6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70ADB-9F56-2B48-AB47-68C528AD1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51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FB44F-D573-F248-BA04-2AC42B116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6314E-58F2-D74A-B7A4-F7AB1CFA74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1864D2-F0D8-924A-94A1-1D9F8F5AD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028453-C03B-334F-942E-CAE71256A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E268C-86EF-B641-B4B4-D3BFD914B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EBE424-F290-8247-B3EA-D7CFD2E34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65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9C8E1-5F55-CC40-B37A-BE94FAC88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796FB-6F3D-4142-A5C5-51FF301F5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7D810A-4F93-1043-A71D-FBD55C2BB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959BDC-403D-9341-9E2F-79329CDB8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CF1E50-32D1-F841-94BA-74A1B5085F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C5A9B4-05BE-0549-9461-A54ECDD8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744738-2E79-6247-A55F-FE7824F7B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90DB10-6CCC-5544-AF6E-B3314D25D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72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3C0E7-1CE0-744E-BEB4-DA48B52CC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F531BF-9F94-7F4A-8E7D-BBAF243D9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F1744-8022-6142-B989-866778A5F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8ED603-E135-294F-B9C9-B2D031EB3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872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CDED7-3953-BF42-8D3F-E9E6FBE30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D45D2-140B-B344-AC3E-80065BB01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795338-0B88-7348-9287-847129E40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024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E7911-BFE1-AC49-BEA9-91DEA136B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21D6A-DAC6-3347-B451-9F59232D7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27F18F-6125-C44E-91DA-B89336AA6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D749E-C79F-9846-A3BB-343D2A52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788F0-7329-8147-9C20-4B2E13DCB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CA251D-01F7-3E46-947E-33D576F4E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79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69018-CF82-F548-9DDC-50EBC0371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B0C0C3-4E7A-DC41-8F40-736086922B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21B57-DE50-354B-9EC7-BA7FBF4BD6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7B9A19-0180-BB49-A34F-02CE39FE3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D61A1F-F630-F74E-A51E-410C46393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6A1C02-44BD-3E44-AAA3-0907D51B6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030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4261E1-0587-994C-AA02-DCE1A445A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C1EBB-F138-DD45-B457-521FD96DE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6A495-D96E-D347-9C67-8BC2613692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4FD47-279A-354D-8BE6-663F9C842C84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CDD93-42A7-E241-A74C-5B6CB764AB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F4596-0ADD-0A49-8B95-055E7A0DD0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6D9F2-38AF-204C-A69A-372E2031A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5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0CAEA36-DF06-AF4C-AD66-9238DA1395DD}"/>
              </a:ext>
            </a:extLst>
          </p:cNvPr>
          <p:cNvSpPr txBox="1"/>
          <p:nvPr/>
        </p:nvSpPr>
        <p:spPr>
          <a:xfrm>
            <a:off x="1377696" y="134112"/>
            <a:ext cx="96682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API – Application Programming Interface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2E2BC7-7E6E-3C45-9EF4-D19D513DD3E7}"/>
              </a:ext>
            </a:extLst>
          </p:cNvPr>
          <p:cNvSpPr txBox="1"/>
          <p:nvPr/>
        </p:nvSpPr>
        <p:spPr>
          <a:xfrm>
            <a:off x="1091184" y="1002582"/>
            <a:ext cx="103875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an API?</a:t>
            </a:r>
          </a:p>
          <a:p>
            <a:endParaRPr lang="en-US" dirty="0"/>
          </a:p>
          <a:p>
            <a:r>
              <a:rPr lang="en-US" dirty="0"/>
              <a:t>- A software program to connect different applications, services and computers to perform a defined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20168A-5C49-344A-A947-652149ECF3B3}"/>
              </a:ext>
            </a:extLst>
          </p:cNvPr>
          <p:cNvSpPr txBox="1"/>
          <p:nvPr/>
        </p:nvSpPr>
        <p:spPr>
          <a:xfrm>
            <a:off x="207264" y="2948272"/>
            <a:ext cx="418185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Types of API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Public – involves moderate authentication/authorization – can monetize API</a:t>
            </a:r>
          </a:p>
          <a:p>
            <a:pPr marL="342900" indent="-342900">
              <a:buAutoNum type="arabicPeriod"/>
            </a:pPr>
            <a:r>
              <a:rPr lang="en-US" dirty="0"/>
              <a:t>Private -  involves a specific enterprise and intended for internal usage alone</a:t>
            </a:r>
          </a:p>
          <a:p>
            <a:pPr marL="342900" indent="-342900">
              <a:buAutoNum type="arabicPeriod"/>
            </a:pPr>
            <a:r>
              <a:rPr lang="en-US" dirty="0"/>
              <a:t>Partner – selected authorized enterprise to share the common API’s</a:t>
            </a:r>
          </a:p>
          <a:p>
            <a:pPr marL="342900" indent="-342900">
              <a:buAutoNum type="arabicPeriod"/>
            </a:pPr>
            <a:r>
              <a:rPr lang="en-US" dirty="0"/>
              <a:t>Composite - </a:t>
            </a:r>
            <a:r>
              <a:rPr lang="en-GB" dirty="0"/>
              <a:t>combine two or more APIs to craft a sequence of related or interdependent operations</a:t>
            </a: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0B1AC5-A5CF-2845-B950-5C0FAA6897E4}"/>
              </a:ext>
            </a:extLst>
          </p:cNvPr>
          <p:cNvSpPr txBox="1"/>
          <p:nvPr/>
        </p:nvSpPr>
        <p:spPr>
          <a:xfrm>
            <a:off x="4389120" y="2948272"/>
            <a:ext cx="37917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err="1"/>
              <a:t>Prefereable</a:t>
            </a:r>
            <a:r>
              <a:rPr lang="en-US" b="1" u="sng" dirty="0"/>
              <a:t> programming languages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Java – Spring boot</a:t>
            </a:r>
          </a:p>
          <a:p>
            <a:pPr marL="342900" indent="-342900">
              <a:buAutoNum type="arabicPeriod"/>
            </a:pPr>
            <a:r>
              <a:rPr lang="en-US" dirty="0"/>
              <a:t>Java Script (node JS, Express JS)</a:t>
            </a:r>
          </a:p>
          <a:p>
            <a:pPr marL="342900" indent="-342900">
              <a:buAutoNum type="arabicPeriod"/>
            </a:pPr>
            <a:r>
              <a:rPr lang="en-US" dirty="0"/>
              <a:t>Ruby</a:t>
            </a:r>
          </a:p>
          <a:p>
            <a:pPr marL="342900" indent="-342900">
              <a:buAutoNum type="arabicPeriod"/>
            </a:pPr>
            <a:r>
              <a:rPr lang="en-US" dirty="0"/>
              <a:t>Perl</a:t>
            </a:r>
          </a:p>
          <a:p>
            <a:pPr marL="342900" indent="-342900">
              <a:buAutoNum type="arabicPeriod"/>
            </a:pPr>
            <a:r>
              <a:rPr lang="en-US" dirty="0" err="1"/>
              <a:t>.net</a:t>
            </a:r>
            <a:r>
              <a:rPr lang="en-US" dirty="0"/>
              <a:t> </a:t>
            </a:r>
          </a:p>
          <a:p>
            <a:pPr marL="342900" indent="-342900">
              <a:buAutoNum type="arabicPeriod"/>
            </a:pPr>
            <a:r>
              <a:rPr lang="en-US" dirty="0"/>
              <a:t>Python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1ACE98-7867-7446-8DA0-F67BD4AD608A}"/>
              </a:ext>
            </a:extLst>
          </p:cNvPr>
          <p:cNvSpPr txBox="1"/>
          <p:nvPr/>
        </p:nvSpPr>
        <p:spPr>
          <a:xfrm>
            <a:off x="8193024" y="2948272"/>
            <a:ext cx="37917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Web Services (API Specs)</a:t>
            </a:r>
          </a:p>
          <a:p>
            <a:endParaRPr lang="en-US" b="1" u="sng" dirty="0"/>
          </a:p>
          <a:p>
            <a:pPr marL="342900" indent="-342900">
              <a:buAutoNum type="arabicPeriod"/>
            </a:pPr>
            <a:r>
              <a:rPr lang="en-US" dirty="0"/>
              <a:t>SOAP</a:t>
            </a:r>
          </a:p>
          <a:p>
            <a:pPr marL="342900" indent="-342900">
              <a:buAutoNum type="arabicPeriod"/>
            </a:pPr>
            <a:r>
              <a:rPr lang="en-US" dirty="0"/>
              <a:t>REST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BDD8C1-5C75-6B47-ACE1-F2D21721DFFF}"/>
              </a:ext>
            </a:extLst>
          </p:cNvPr>
          <p:cNvSpPr txBox="1"/>
          <p:nvPr/>
        </p:nvSpPr>
        <p:spPr>
          <a:xfrm>
            <a:off x="8205216" y="4210144"/>
            <a:ext cx="37917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Advanced concepts to be aware</a:t>
            </a:r>
          </a:p>
          <a:p>
            <a:endParaRPr lang="en-US" b="1" u="sng" dirty="0"/>
          </a:p>
          <a:p>
            <a:pPr marL="342900" indent="-342900">
              <a:buAutoNum type="arabicPeriod"/>
            </a:pPr>
            <a:r>
              <a:rPr lang="en-US" dirty="0" err="1"/>
              <a:t>GraphQL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Event Driven API</a:t>
            </a:r>
          </a:p>
          <a:p>
            <a:pPr marL="342900" indent="-342900">
              <a:buAutoNum type="arabicPeriod"/>
            </a:pPr>
            <a:r>
              <a:rPr lang="en-US" dirty="0"/>
              <a:t>APIGEE</a:t>
            </a:r>
          </a:p>
          <a:p>
            <a:pPr marL="342900" indent="-342900">
              <a:buAutoNum type="arabicPeriod"/>
            </a:pPr>
            <a:r>
              <a:rPr lang="en-US" dirty="0" err="1"/>
              <a:t>FastAPI</a:t>
            </a:r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2E5857-099B-7C42-951A-35B4336EAA2C}"/>
              </a:ext>
            </a:extLst>
          </p:cNvPr>
          <p:cNvSpPr txBox="1"/>
          <p:nvPr/>
        </p:nvSpPr>
        <p:spPr>
          <a:xfrm>
            <a:off x="1213104" y="1899540"/>
            <a:ext cx="9997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Interface – Mobile/computer </a:t>
            </a:r>
            <a:r>
              <a:rPr lang="en-US" dirty="0">
                <a:sym typeface="Wingdings" pitchFamily="2" charset="2"/>
              </a:rPr>
              <a:t> From where to run the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Program – what action to be completed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Application – The software build and installed on the interface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593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1F18-6070-7149-85F3-03420663D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32283"/>
            <a:ext cx="10515600" cy="1325563"/>
          </a:xfrm>
        </p:spPr>
        <p:txBody>
          <a:bodyPr/>
          <a:lstStyle/>
          <a:p>
            <a:r>
              <a:rPr lang="en-US" dirty="0"/>
              <a:t>REST VS SOAP VS </a:t>
            </a:r>
            <a:r>
              <a:rPr lang="en-US" dirty="0" err="1"/>
              <a:t>GraphQL</a:t>
            </a:r>
            <a:r>
              <a:rPr lang="en-US" dirty="0"/>
              <a:t> </a:t>
            </a:r>
            <a:r>
              <a:rPr lang="en-US" dirty="0" err="1"/>
              <a:t>contd</a:t>
            </a:r>
            <a:r>
              <a:rPr lang="en-US" dirty="0"/>
              <a:t>….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C7384AB-7283-B944-9493-6164B4491F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729530"/>
              </p:ext>
            </p:extLst>
          </p:nvPr>
        </p:nvGraphicFramePr>
        <p:xfrm>
          <a:off x="658368" y="1093280"/>
          <a:ext cx="10515601" cy="499052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51780">
                  <a:extLst>
                    <a:ext uri="{9D8B030D-6E8A-4147-A177-3AD203B41FA5}">
                      <a16:colId xmlns:a16="http://schemas.microsoft.com/office/drawing/2014/main" val="3163714453"/>
                    </a:ext>
                  </a:extLst>
                </a:gridCol>
                <a:gridCol w="2631673">
                  <a:extLst>
                    <a:ext uri="{9D8B030D-6E8A-4147-A177-3AD203B41FA5}">
                      <a16:colId xmlns:a16="http://schemas.microsoft.com/office/drawing/2014/main" val="2563821067"/>
                    </a:ext>
                  </a:extLst>
                </a:gridCol>
                <a:gridCol w="3016074">
                  <a:extLst>
                    <a:ext uri="{9D8B030D-6E8A-4147-A177-3AD203B41FA5}">
                      <a16:colId xmlns:a16="http://schemas.microsoft.com/office/drawing/2014/main" val="1766617785"/>
                    </a:ext>
                  </a:extLst>
                </a:gridCol>
                <a:gridCol w="3016074">
                  <a:extLst>
                    <a:ext uri="{9D8B030D-6E8A-4147-A177-3AD203B41FA5}">
                      <a16:colId xmlns:a16="http://schemas.microsoft.com/office/drawing/2014/main" val="3222986483"/>
                    </a:ext>
                  </a:extLst>
                </a:gridCol>
              </a:tblGrid>
              <a:tr h="40532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u="none" strike="noStrike" dirty="0">
                          <a:effectLst/>
                        </a:rPr>
                        <a:t>Difference</a:t>
                      </a:r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u="none" strike="noStrike" dirty="0">
                          <a:effectLst/>
                        </a:rPr>
                        <a:t>SOAP</a:t>
                      </a:r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u="none" strike="noStrike" dirty="0">
                          <a:effectLst/>
                        </a:rPr>
                        <a:t>REST</a:t>
                      </a:r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1" u="none" strike="noStrike" dirty="0" err="1">
                          <a:effectLst/>
                        </a:rPr>
                        <a:t>GraphQL</a:t>
                      </a:r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23377196"/>
                  </a:ext>
                </a:extLst>
              </a:tr>
              <a:tr h="405322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Key Advantages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Well Known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Stateless 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flexible data querying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700954"/>
                  </a:ext>
                </a:extLst>
              </a:tr>
              <a:tr h="4053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Single data query endpoint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Multi type format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lightweight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82579326"/>
                  </a:ext>
                </a:extLst>
              </a:tr>
              <a:tr h="4053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Strong Data Typing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light weight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Strong data typing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3406217"/>
                  </a:ext>
                </a:extLst>
              </a:tr>
              <a:tr h="12919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Supports HTTP, SMTP, FTP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Flexible data handling based on different </a:t>
                      </a:r>
                      <a:br>
                        <a:rPr lang="en-GB" sz="1600" u="none" strike="noStrike">
                          <a:effectLst/>
                        </a:rPr>
                      </a:br>
                      <a:r>
                        <a:rPr lang="en-GB" sz="1600" u="none" strike="noStrike">
                          <a:effectLst/>
                        </a:rPr>
                        <a:t>entities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Efficient data fetching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81564027"/>
                  </a:ext>
                </a:extLst>
              </a:tr>
              <a:tr h="405322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Key Disadvantage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over/under fetching of data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over/under fetching of data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caching is poor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69162483"/>
                  </a:ext>
                </a:extLst>
              </a:tr>
              <a:tr h="4053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verbose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Multiple trips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lack of versioning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14466973"/>
                  </a:ext>
                </a:extLst>
              </a:tr>
              <a:tr h="8613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inefficient for modern needs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Type Validation 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more data schema as </a:t>
                      </a:r>
                      <a:br>
                        <a:rPr lang="en-GB" sz="1600" u="none" strike="noStrike">
                          <a:effectLst/>
                        </a:rPr>
                      </a:br>
                      <a:r>
                        <a:rPr lang="en-GB" sz="1600" u="none" strike="noStrike">
                          <a:effectLst/>
                        </a:rPr>
                        <a:t>complexity of application increases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92320246"/>
                  </a:ext>
                </a:extLst>
              </a:tr>
              <a:tr h="4053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caching with http is complex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>
                          <a:effectLst/>
                        </a:rPr>
                        <a:t>complex implementation</a:t>
                      </a:r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more dependencies</a:t>
                      </a:r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733246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6854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86BAC-A063-DA44-A94F-97934D998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to Use SOAP, REST or </a:t>
            </a:r>
            <a:r>
              <a:rPr lang="en-GB" dirty="0" err="1"/>
              <a:t>GraphQL</a:t>
            </a:r>
            <a:r>
              <a:rPr lang="en-GB" dirty="0"/>
              <a:t>?</a:t>
            </a:r>
            <a:br>
              <a:rPr lang="en-GB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6FF379-0197-FB49-984A-A994C66D342A}"/>
              </a:ext>
            </a:extLst>
          </p:cNvPr>
          <p:cNvSpPr txBox="1"/>
          <p:nvPr/>
        </p:nvSpPr>
        <p:spPr>
          <a:xfrm>
            <a:off x="838200" y="1239584"/>
            <a:ext cx="99784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SOAP</a:t>
            </a:r>
            <a:r>
              <a:rPr lang="en-GB" dirty="0"/>
              <a:t> can be used in enterprise solutions with formal contract-based exchange formats. Also, SOAP APIs perform best when there are acceleration mechanisms implemented on both sides.</a:t>
            </a:r>
          </a:p>
          <a:p>
            <a:endParaRPr lang="en-GB" dirty="0"/>
          </a:p>
          <a:p>
            <a:r>
              <a:rPr lang="en-GB" b="1" dirty="0"/>
              <a:t>REST</a:t>
            </a:r>
            <a:r>
              <a:rPr lang="en-GB" dirty="0"/>
              <a:t> is very JavaScript-friendly, so it is a perfect choice for JavaScript-based applications. Besides, it can cope with higher loads and process data quicker than SOAP. Thus if your application is rather load-intensive, REST may be your API of choice.</a:t>
            </a:r>
          </a:p>
          <a:p>
            <a:endParaRPr lang="en-GB" dirty="0"/>
          </a:p>
          <a:p>
            <a:r>
              <a:rPr lang="en-GB" b="1" dirty="0" err="1"/>
              <a:t>GraphQL</a:t>
            </a:r>
            <a:r>
              <a:rPr lang="en-GB" dirty="0"/>
              <a:t> can show the best performance when the number of queries needs to be reduced to the absolute minimum. With its single query addressing multiple resources, </a:t>
            </a:r>
            <a:r>
              <a:rPr lang="en-GB" dirty="0" err="1"/>
              <a:t>GraphQL</a:t>
            </a:r>
            <a:r>
              <a:rPr lang="en-GB" dirty="0"/>
              <a:t> can be a good match to this challenge. Also, considering the fact that in </a:t>
            </a:r>
            <a:r>
              <a:rPr lang="en-GB" dirty="0" err="1"/>
              <a:t>GraphQL</a:t>
            </a:r>
            <a:r>
              <a:rPr lang="en-GB" dirty="0"/>
              <a:t> data is defined on the client side, it can be a good solution for cases when there is no dependency between the client application and the server.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117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522CA-9ED1-9647-A0C9-3AF5F3F03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 Services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02D765-9F8D-7448-A829-7E44F71475A0}"/>
              </a:ext>
            </a:extLst>
          </p:cNvPr>
          <p:cNvSpPr txBox="1"/>
          <p:nvPr/>
        </p:nvSpPr>
        <p:spPr>
          <a:xfrm>
            <a:off x="1011936" y="1536192"/>
            <a:ext cx="95951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 Architectural development style allowing to build small services breaking the complexity of monolith services.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Can be either REST or SOAP</a:t>
            </a:r>
          </a:p>
          <a:p>
            <a:pPr marL="285750" indent="-285750">
              <a:buFontTx/>
              <a:buChar char="-"/>
            </a:pPr>
            <a:r>
              <a:rPr lang="en-US" dirty="0"/>
              <a:t>Can be as small as possible – could handle one use case or one whole module as applicable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31C5AC-0929-F145-BA57-73AEAA8142CD}"/>
              </a:ext>
            </a:extLst>
          </p:cNvPr>
          <p:cNvSpPr txBox="1"/>
          <p:nvPr/>
        </p:nvSpPr>
        <p:spPr>
          <a:xfrm>
            <a:off x="1011936" y="3256990"/>
            <a:ext cx="95951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Standard approach/requirement of any micro services:</a:t>
            </a:r>
          </a:p>
          <a:p>
            <a:endParaRPr lang="en-US" b="1" dirty="0"/>
          </a:p>
          <a:p>
            <a:pPr marL="342900" indent="-342900">
              <a:buAutoNum type="arabicPeriod"/>
            </a:pPr>
            <a:r>
              <a:rPr lang="en-US" dirty="0"/>
              <a:t>Resources</a:t>
            </a:r>
          </a:p>
          <a:p>
            <a:pPr marL="342900" indent="-342900">
              <a:buAutoNum type="arabicPeriod"/>
            </a:pPr>
            <a:r>
              <a:rPr lang="en-US" dirty="0"/>
              <a:t>Database</a:t>
            </a:r>
          </a:p>
          <a:p>
            <a:pPr marL="342900" indent="-342900">
              <a:buAutoNum type="arabicPeriod"/>
            </a:pPr>
            <a:r>
              <a:rPr lang="en-US" dirty="0"/>
              <a:t>Data source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EE5413-E12B-D54E-8783-65EE8C2C22C2}"/>
              </a:ext>
            </a:extLst>
          </p:cNvPr>
          <p:cNvSpPr txBox="1"/>
          <p:nvPr/>
        </p:nvSpPr>
        <p:spPr>
          <a:xfrm>
            <a:off x="1011936" y="4849032"/>
            <a:ext cx="109606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Layers of micro service APIs:</a:t>
            </a:r>
          </a:p>
          <a:p>
            <a:endParaRPr lang="en-US" b="1" dirty="0"/>
          </a:p>
          <a:p>
            <a:pPr marL="342900" indent="-342900">
              <a:buAutoNum type="arabicPeriod"/>
            </a:pPr>
            <a:r>
              <a:rPr lang="en-US" dirty="0"/>
              <a:t>System API – CRUD operation, data transformation and validation, NO PROCESSING of DATA</a:t>
            </a:r>
          </a:p>
          <a:p>
            <a:pPr marL="342900" indent="-342900">
              <a:buAutoNum type="arabicPeriod"/>
            </a:pPr>
            <a:r>
              <a:rPr lang="en-US" dirty="0"/>
              <a:t>Process API – Business functionality, complex operations, consumes data from system API, Business validation</a:t>
            </a:r>
          </a:p>
          <a:p>
            <a:pPr marL="342900" indent="-342900">
              <a:buAutoNum type="arabicPeriod"/>
            </a:pPr>
            <a:r>
              <a:rPr lang="en-US" dirty="0"/>
              <a:t>Experience API – varies based on client application (Mobile, Tablet, web),  restricting no of parameters</a:t>
            </a:r>
          </a:p>
        </p:txBody>
      </p:sp>
    </p:spTree>
    <p:extLst>
      <p:ext uri="{BB962C8B-B14F-4D97-AF65-F5344CB8AC3E}">
        <p14:creationId xmlns:p14="http://schemas.microsoft.com/office/powerpoint/2010/main" val="2757009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7DAB-11B4-2345-A236-539F9B373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Experience VS Process VS System (APIs)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44EB3-8D20-084B-A8AD-066F05EBA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504" y="1397000"/>
            <a:ext cx="101600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303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09DAC-1B01-E641-802F-C7E38DFE4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Core Tenants of API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8F57C6-FB9D-9D4B-974F-294A55A7CB00}"/>
              </a:ext>
            </a:extLst>
          </p:cNvPr>
          <p:cNvSpPr txBox="1"/>
          <p:nvPr/>
        </p:nvSpPr>
        <p:spPr>
          <a:xfrm>
            <a:off x="999744" y="1056704"/>
            <a:ext cx="911961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/>
              <a:t>What is API Management?</a:t>
            </a:r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/>
              <a:t>Why API Management?</a:t>
            </a:r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FontTx/>
              <a:buAutoNum type="arabicPeriod"/>
            </a:pPr>
            <a:r>
              <a:rPr lang="en-US" sz="2000" dirty="0"/>
              <a:t>API Gateway</a:t>
            </a:r>
          </a:p>
          <a:p>
            <a:pPr marL="342900" indent="-342900">
              <a:buFontTx/>
              <a:buAutoNum type="arabicPeriod"/>
            </a:pPr>
            <a:endParaRPr lang="en-US" sz="2000" dirty="0"/>
          </a:p>
          <a:p>
            <a:pPr marL="342900" indent="-342900">
              <a:buFontTx/>
              <a:buAutoNum type="arabicPeriod"/>
            </a:pPr>
            <a:r>
              <a:rPr lang="en-US" sz="2000" dirty="0"/>
              <a:t>API Gateway + API Management</a:t>
            </a:r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/>
              <a:t>What is APIGEE?</a:t>
            </a:r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/>
              <a:t>Role of APIGEE in API Management</a:t>
            </a:r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/>
              <a:t>Developer Portal</a:t>
            </a:r>
          </a:p>
          <a:p>
            <a:endParaRPr lang="en-US" sz="2000" dirty="0"/>
          </a:p>
          <a:p>
            <a:pPr marL="342900" indent="-342900">
              <a:buAutoNum type="arabicPeriod" startAt="8"/>
            </a:pPr>
            <a:r>
              <a:rPr lang="en-US" sz="2000" dirty="0"/>
              <a:t>API Proxy</a:t>
            </a:r>
          </a:p>
          <a:p>
            <a:pPr marL="342900" indent="-342900">
              <a:buAutoNum type="arabicPeriod" startAt="8"/>
            </a:pP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41759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59F28-8D8A-D949-8C16-16B01E9B6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0459"/>
            <a:ext cx="10515600" cy="1325563"/>
          </a:xfrm>
        </p:spPr>
        <p:txBody>
          <a:bodyPr/>
          <a:lstStyle/>
          <a:p>
            <a:r>
              <a:rPr lang="en-US" dirty="0"/>
              <a:t>API 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109EDF-EB0A-0346-AD83-F0ADFCDB0F39}"/>
              </a:ext>
            </a:extLst>
          </p:cNvPr>
          <p:cNvSpPr txBox="1"/>
          <p:nvPr/>
        </p:nvSpPr>
        <p:spPr>
          <a:xfrm>
            <a:off x="0" y="150602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API management is especially valuable for product and engineering teams since it helps to solve “concerns such as </a:t>
            </a:r>
          </a:p>
          <a:p>
            <a:r>
              <a:rPr lang="en-GB" dirty="0"/>
              <a:t>the </a:t>
            </a:r>
            <a:r>
              <a:rPr lang="en-GB" b="1" dirty="0"/>
              <a:t>authentication and access control of their APIs</a:t>
            </a:r>
            <a:r>
              <a:rPr lang="en-GB" dirty="0"/>
              <a:t>, standardizing documentation within a single platform and allowing </a:t>
            </a:r>
          </a:p>
          <a:p>
            <a:r>
              <a:rPr lang="en-GB" dirty="0"/>
              <a:t>seamless monetization and usage analytics collection and management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1CE540-14A3-5D4B-9A84-809C3F654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976" y="2265700"/>
            <a:ext cx="8766048" cy="468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28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A740A-E3B7-D546-BFFD-C1426CEAD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789" y="206629"/>
            <a:ext cx="10515600" cy="1325563"/>
          </a:xfrm>
        </p:spPr>
        <p:txBody>
          <a:bodyPr/>
          <a:lstStyle/>
          <a:p>
            <a:r>
              <a:rPr lang="en-US" dirty="0"/>
              <a:t>Why API 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AF13B0-8B31-DA43-8E00-C4729C811751}"/>
              </a:ext>
            </a:extLst>
          </p:cNvPr>
          <p:cNvSpPr txBox="1"/>
          <p:nvPr/>
        </p:nvSpPr>
        <p:spPr>
          <a:xfrm>
            <a:off x="369789" y="1532192"/>
            <a:ext cx="118222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The goal of API management is </a:t>
            </a:r>
            <a:r>
              <a:rPr lang="en-GB" b="1" dirty="0"/>
              <a:t>to allow organizations that create APIs or use others' APIs to monitor activity and ensure </a:t>
            </a:r>
          </a:p>
          <a:p>
            <a:r>
              <a:rPr lang="en-GB" b="1" dirty="0"/>
              <a:t>the needs of the developers and applications using the API are being met</a:t>
            </a:r>
            <a:r>
              <a:rPr lang="en-GB" dirty="0"/>
              <a:t>. </a:t>
            </a:r>
          </a:p>
          <a:p>
            <a:r>
              <a:rPr lang="en-GB" dirty="0"/>
              <a:t>Organizations are implementing strategies to manage their APIs so they can respond to rapid changes in customer demands.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3866BB-833D-D849-BDB5-61B016FE9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14018"/>
            <a:ext cx="10290048" cy="414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154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0CF23-6CE7-E248-9C9E-11878002D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API Gateway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9DE9E0-BF45-5540-AF0F-0AD9604A0630}"/>
              </a:ext>
            </a:extLst>
          </p:cNvPr>
          <p:cNvSpPr txBox="1"/>
          <p:nvPr/>
        </p:nvSpPr>
        <p:spPr>
          <a:xfrm>
            <a:off x="0" y="1048917"/>
            <a:ext cx="118314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API gateways help </a:t>
            </a:r>
            <a:r>
              <a:rPr lang="en-GB" b="1" dirty="0"/>
              <a:t>to prevent malicious attacks</a:t>
            </a:r>
            <a:r>
              <a:rPr lang="en-GB" dirty="0"/>
              <a:t> by providing an additional layer of protection from attack vectors such as </a:t>
            </a:r>
          </a:p>
          <a:p>
            <a:r>
              <a:rPr lang="en-GB" dirty="0"/>
              <a:t>SQL Injection, XML Parser exploits, and denial-of-service (DoS) attacks. Enables support for mixing communication protocols.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111FF-186F-8349-A83B-2C4B9DE00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816" y="2815531"/>
            <a:ext cx="7642773" cy="40612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0025A8-21EE-8742-A259-A3FF5CCC12CE}"/>
              </a:ext>
            </a:extLst>
          </p:cNvPr>
          <p:cNvSpPr txBox="1"/>
          <p:nvPr/>
        </p:nvSpPr>
        <p:spPr>
          <a:xfrm>
            <a:off x="0" y="1202923"/>
            <a:ext cx="121066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GB" dirty="0"/>
            </a:br>
            <a:endParaRPr lang="en-GB" dirty="0"/>
          </a:p>
          <a:p>
            <a:r>
              <a:rPr lang="en-GB" dirty="0"/>
              <a:t>API Gateway </a:t>
            </a:r>
            <a:r>
              <a:rPr lang="en-GB" b="1" dirty="0"/>
              <a:t>can manage and balance out network traffic just as a Load Balancer</a:t>
            </a:r>
            <a:r>
              <a:rPr lang="en-GB" dirty="0"/>
              <a:t>, just in a different way. </a:t>
            </a:r>
          </a:p>
          <a:p>
            <a:r>
              <a:rPr lang="en-GB" dirty="0"/>
              <a:t>Instead of distributing requests evenly to a set of backend resources (e.g. a cluster of servers), an API Gateway </a:t>
            </a:r>
          </a:p>
          <a:p>
            <a:r>
              <a:rPr lang="en-GB" dirty="0"/>
              <a:t>can be configured to direct requests to specific resources based on the endpoints being requested.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2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4E24F-6C47-C74B-8B0E-0BFEC480F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API Gateway core operating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DFCEE0-E5B4-1F42-8069-06C2B3AE8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6727" y="1369826"/>
            <a:ext cx="8578546" cy="548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6039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0F631-E67C-4D46-A3D4-57F2CF1F3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4061"/>
            <a:ext cx="10515600" cy="1325563"/>
          </a:xfrm>
        </p:spPr>
        <p:txBody>
          <a:bodyPr/>
          <a:lstStyle/>
          <a:p>
            <a:r>
              <a:rPr lang="en-US" dirty="0"/>
              <a:t>API Management + API Gateway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07385E-2EBD-2D43-B525-3E01D1F7205A}"/>
              </a:ext>
            </a:extLst>
          </p:cNvPr>
          <p:cNvSpPr txBox="1"/>
          <p:nvPr/>
        </p:nvSpPr>
        <p:spPr>
          <a:xfrm>
            <a:off x="0" y="804672"/>
            <a:ext cx="118222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While API Gateways and API management can be used interchangeably, strictly speaking, an API gateway refers to the</a:t>
            </a:r>
          </a:p>
          <a:p>
            <a:r>
              <a:rPr lang="en-GB" dirty="0"/>
              <a:t> </a:t>
            </a:r>
            <a:r>
              <a:rPr lang="en-GB" b="1" dirty="0"/>
              <a:t>individual proxy server</a:t>
            </a:r>
            <a:r>
              <a:rPr lang="en-GB" dirty="0"/>
              <a:t>, while API management refers to the overall solution of managing APIs in production which includes</a:t>
            </a:r>
          </a:p>
          <a:p>
            <a:r>
              <a:rPr lang="en-GB" dirty="0"/>
              <a:t> a set of API gateways acting in a cluster, an administrative UI, and may even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C547C4-C0FE-D940-9886-E7E97D7B1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736" y="1883250"/>
            <a:ext cx="6416197" cy="497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315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E2175-A463-EB46-98DD-187EEECA1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SOAP API – </a:t>
            </a:r>
            <a:r>
              <a:rPr lang="en-US" sz="2800" dirty="0"/>
              <a:t>Simple Object Access Protocol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D80A50-1673-2D4B-B08F-62FE432C2CAB}"/>
              </a:ext>
            </a:extLst>
          </p:cNvPr>
          <p:cNvSpPr txBox="1"/>
          <p:nvPr/>
        </p:nvSpPr>
        <p:spPr>
          <a:xfrm>
            <a:off x="838200" y="1690688"/>
            <a:ext cx="45750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Service Provider must describe the following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Endpoint URL</a:t>
            </a:r>
          </a:p>
          <a:p>
            <a:pPr marL="342900" indent="-342900">
              <a:buAutoNum type="arabicPeriod"/>
            </a:pPr>
            <a:r>
              <a:rPr lang="en-US" dirty="0"/>
              <a:t>Operations</a:t>
            </a:r>
          </a:p>
          <a:p>
            <a:pPr marL="342900" indent="-342900">
              <a:buAutoNum type="arabicPeriod"/>
            </a:pPr>
            <a:r>
              <a:rPr lang="en-US" dirty="0"/>
              <a:t>Schemas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0D2418C-BA24-584D-8BD5-D5204FF7277A}"/>
              </a:ext>
            </a:extLst>
          </p:cNvPr>
          <p:cNvSpPr/>
          <p:nvPr/>
        </p:nvSpPr>
        <p:spPr>
          <a:xfrm>
            <a:off x="4864608" y="2029539"/>
            <a:ext cx="2072640" cy="1221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95638D4-B1EF-0545-BA5A-CCFF144FFC24}"/>
              </a:ext>
            </a:extLst>
          </p:cNvPr>
          <p:cNvSpPr/>
          <p:nvPr/>
        </p:nvSpPr>
        <p:spPr>
          <a:xfrm>
            <a:off x="9589008" y="2029539"/>
            <a:ext cx="2072640" cy="122110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provider</a:t>
            </a:r>
          </a:p>
          <a:p>
            <a:pPr algn="ctr"/>
            <a:r>
              <a:rPr lang="en-US" dirty="0"/>
              <a:t>SOAP API</a:t>
            </a:r>
          </a:p>
          <a:p>
            <a:pPr algn="ctr"/>
            <a:r>
              <a:rPr lang="en-US" dirty="0"/>
              <a:t>Data Exposed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6DA0B91-2967-4E48-87AC-312CB9633F47}"/>
              </a:ext>
            </a:extLst>
          </p:cNvPr>
          <p:cNvCxnSpPr/>
          <p:nvPr/>
        </p:nvCxnSpPr>
        <p:spPr>
          <a:xfrm>
            <a:off x="6937248" y="2290523"/>
            <a:ext cx="2596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C9EE78-6530-6C46-93C8-C83CB6BCD618}"/>
              </a:ext>
            </a:extLst>
          </p:cNvPr>
          <p:cNvCxnSpPr/>
          <p:nvPr/>
        </p:nvCxnSpPr>
        <p:spPr>
          <a:xfrm flipH="1">
            <a:off x="6937248" y="2909267"/>
            <a:ext cx="2651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570CAC8-BF78-0441-BEC5-CE8D5317F572}"/>
              </a:ext>
            </a:extLst>
          </p:cNvPr>
          <p:cNvSpPr txBox="1"/>
          <p:nvPr/>
        </p:nvSpPr>
        <p:spPr>
          <a:xfrm>
            <a:off x="7498080" y="1950077"/>
            <a:ext cx="1732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 for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8F9F40-B022-9741-82DF-78238E14EE96}"/>
              </a:ext>
            </a:extLst>
          </p:cNvPr>
          <p:cNvSpPr txBox="1"/>
          <p:nvPr/>
        </p:nvSpPr>
        <p:spPr>
          <a:xfrm>
            <a:off x="7390793" y="2909267"/>
            <a:ext cx="201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 with 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62F615-D356-9F4A-B56A-2E5A5780E23D}"/>
              </a:ext>
            </a:extLst>
          </p:cNvPr>
          <p:cNvSpPr txBox="1"/>
          <p:nvPr/>
        </p:nvSpPr>
        <p:spPr>
          <a:xfrm>
            <a:off x="315468" y="3713881"/>
            <a:ext cx="45750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WSDL – Web service Desc Language (API Specification)</a:t>
            </a:r>
          </a:p>
          <a:p>
            <a:r>
              <a:rPr lang="en-US" dirty="0"/>
              <a:t>Helps client to understand how to consume data from SP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5272A02-8766-824A-A979-FD1F420124E4}"/>
              </a:ext>
            </a:extLst>
          </p:cNvPr>
          <p:cNvSpPr/>
          <p:nvPr/>
        </p:nvSpPr>
        <p:spPr>
          <a:xfrm>
            <a:off x="4864608" y="3665150"/>
            <a:ext cx="2072640" cy="1221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FD9A252-6015-B540-ABD2-99E38675FBF4}"/>
              </a:ext>
            </a:extLst>
          </p:cNvPr>
          <p:cNvSpPr/>
          <p:nvPr/>
        </p:nvSpPr>
        <p:spPr>
          <a:xfrm>
            <a:off x="9589008" y="3665150"/>
            <a:ext cx="2072640" cy="122110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41F0C1-DC18-FB4B-9E54-45C7A372EC8B}"/>
              </a:ext>
            </a:extLst>
          </p:cNvPr>
          <p:cNvCxnSpPr/>
          <p:nvPr/>
        </p:nvCxnSpPr>
        <p:spPr>
          <a:xfrm>
            <a:off x="6937248" y="3926134"/>
            <a:ext cx="2596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00F63C8-2EAC-054F-9E2C-31D06F4BF013}"/>
              </a:ext>
            </a:extLst>
          </p:cNvPr>
          <p:cNvCxnSpPr/>
          <p:nvPr/>
        </p:nvCxnSpPr>
        <p:spPr>
          <a:xfrm flipH="1">
            <a:off x="6937248" y="4544878"/>
            <a:ext cx="2651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9DD1010-368C-A342-B925-9E7BE6E4A9B9}"/>
              </a:ext>
            </a:extLst>
          </p:cNvPr>
          <p:cNvSpPr txBox="1"/>
          <p:nvPr/>
        </p:nvSpPr>
        <p:spPr>
          <a:xfrm>
            <a:off x="7498080" y="3585688"/>
            <a:ext cx="1732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 for 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17ABA0-3024-954F-A5AF-20578AD43B5E}"/>
              </a:ext>
            </a:extLst>
          </p:cNvPr>
          <p:cNvSpPr txBox="1"/>
          <p:nvPr/>
        </p:nvSpPr>
        <p:spPr>
          <a:xfrm>
            <a:off x="7390793" y="4544878"/>
            <a:ext cx="201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 with data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24EAEAF-B555-8A4A-8D5E-E46653E35E91}"/>
              </a:ext>
            </a:extLst>
          </p:cNvPr>
          <p:cNvSpPr txBox="1"/>
          <p:nvPr/>
        </p:nvSpPr>
        <p:spPr>
          <a:xfrm>
            <a:off x="5900928" y="3770354"/>
            <a:ext cx="734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WSDL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7A1E90-AB9B-9E45-BCF8-7DAA78DE52A5}"/>
              </a:ext>
            </a:extLst>
          </p:cNvPr>
          <p:cNvSpPr txBox="1"/>
          <p:nvPr/>
        </p:nvSpPr>
        <p:spPr>
          <a:xfrm>
            <a:off x="9727503" y="3741468"/>
            <a:ext cx="734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WSDL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63C77E4-6C95-634C-A9DD-1AF91B6EA78C}"/>
              </a:ext>
            </a:extLst>
          </p:cNvPr>
          <p:cNvSpPr txBox="1"/>
          <p:nvPr/>
        </p:nvSpPr>
        <p:spPr>
          <a:xfrm>
            <a:off x="10742457" y="3713881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API Spec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7D2CB95-C8D7-9C45-B806-48A15F5C13D9}"/>
              </a:ext>
            </a:extLst>
          </p:cNvPr>
          <p:cNvCxnSpPr>
            <a:cxnSpLocks/>
          </p:cNvCxnSpPr>
          <p:nvPr/>
        </p:nvCxnSpPr>
        <p:spPr>
          <a:xfrm flipV="1">
            <a:off x="10416157" y="3912341"/>
            <a:ext cx="344017" cy="27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89A06C8-E7F9-D84E-A023-8F6B8290332F}"/>
              </a:ext>
            </a:extLst>
          </p:cNvPr>
          <p:cNvSpPr txBox="1"/>
          <p:nvPr/>
        </p:nvSpPr>
        <p:spPr>
          <a:xfrm>
            <a:off x="9605772" y="4202141"/>
            <a:ext cx="21518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SOAP WEB SERVICE</a:t>
            </a:r>
          </a:p>
          <a:p>
            <a:r>
              <a:rPr lang="en-US" dirty="0"/>
              <a:t>(API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115695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62D68-BEF6-7545-8E9D-B4BC00DF8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APIGEE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833DA3-135D-3446-AA0E-60A2B8ABA3A1}"/>
              </a:ext>
            </a:extLst>
          </p:cNvPr>
          <p:cNvSpPr txBox="1"/>
          <p:nvPr/>
        </p:nvSpPr>
        <p:spPr>
          <a:xfrm>
            <a:off x="0" y="863898"/>
            <a:ext cx="109492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Apigee is a </a:t>
            </a:r>
            <a:r>
              <a:rPr lang="en-GB" b="1" dirty="0"/>
              <a:t>platform for developing and managing APIs</a:t>
            </a:r>
            <a:r>
              <a:rPr lang="en-GB" dirty="0"/>
              <a:t>. By fronting services with a proxy layer, </a:t>
            </a:r>
          </a:p>
          <a:p>
            <a:r>
              <a:rPr lang="en-GB" dirty="0"/>
              <a:t>Apigee provides an abstraction or facade for your backend service APIs and provides security, rate limiting, quotas, </a:t>
            </a:r>
          </a:p>
          <a:p>
            <a:r>
              <a:rPr lang="en-GB" dirty="0"/>
              <a:t>analytics, and more.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B071BE-1114-1244-BF4A-8E9012422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940" y="1787228"/>
            <a:ext cx="10997179" cy="523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6912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6CD57-CC55-A643-A917-78DDD820B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07899"/>
            <a:ext cx="10515600" cy="1325563"/>
          </a:xfrm>
        </p:spPr>
        <p:txBody>
          <a:bodyPr/>
          <a:lstStyle/>
          <a:p>
            <a:r>
              <a:rPr lang="en-US" dirty="0"/>
              <a:t>Role of APIGEE in API Management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A76C3A-0BDB-0D42-A598-10231FBCE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035" y="873824"/>
            <a:ext cx="10119133" cy="570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228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D9DC81-2A69-7D48-BEA9-29C7D0615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1478"/>
            <a:ext cx="12192000" cy="40750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B161AAE-856E-4D4A-BCED-374F7C99E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07899"/>
            <a:ext cx="10515600" cy="1325563"/>
          </a:xfrm>
        </p:spPr>
        <p:txBody>
          <a:bodyPr/>
          <a:lstStyle/>
          <a:p>
            <a:r>
              <a:rPr lang="en-US" dirty="0"/>
              <a:t>Role of APIGEE in API Management</a:t>
            </a:r>
          </a:p>
        </p:txBody>
      </p:sp>
    </p:spTree>
    <p:extLst>
      <p:ext uri="{BB962C8B-B14F-4D97-AF65-F5344CB8AC3E}">
        <p14:creationId xmlns:p14="http://schemas.microsoft.com/office/powerpoint/2010/main" val="2328364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29D41-5A37-8C49-9B67-DD006400D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APIGEE DEVELOPER PORTAL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095978-8027-B343-9C48-DBAC6E5DE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949960"/>
            <a:ext cx="8862060" cy="590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0658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B5E43-3470-E14C-B311-39CA8E74E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6939"/>
            <a:ext cx="10515600" cy="1325563"/>
          </a:xfrm>
        </p:spPr>
        <p:txBody>
          <a:bodyPr/>
          <a:lstStyle/>
          <a:p>
            <a:r>
              <a:rPr lang="en-US" dirty="0"/>
              <a:t>API PROXY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8F4D5-B0D1-9542-8FED-2920DFCA4254}"/>
              </a:ext>
            </a:extLst>
          </p:cNvPr>
          <p:cNvSpPr txBox="1"/>
          <p:nvPr/>
        </p:nvSpPr>
        <p:spPr>
          <a:xfrm>
            <a:off x="0" y="855458"/>
            <a:ext cx="1198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 API proxy is </a:t>
            </a:r>
            <a:r>
              <a:rPr lang="en-GB" b="1" dirty="0"/>
              <a:t>a thin API server that exposes a stable interface for an existing service or services</a:t>
            </a:r>
            <a:r>
              <a:rPr lang="en-GB" dirty="0"/>
              <a:t>. You can create a custom API interface for an application (often a frontend) that interacts with different parts of your backend.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4CECC4-2481-904E-95FE-CEADDC85C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360" y="2049147"/>
            <a:ext cx="7630414" cy="451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53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6317-14A8-6347-8BCE-CEC03910A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API – </a:t>
            </a:r>
            <a:r>
              <a:rPr lang="en-US" sz="2400" dirty="0"/>
              <a:t>Representation State Transfer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C8EF8E-5345-874E-A936-21F722A08F5D}"/>
              </a:ext>
            </a:extLst>
          </p:cNvPr>
          <p:cNvSpPr txBox="1"/>
          <p:nvPr/>
        </p:nvSpPr>
        <p:spPr>
          <a:xfrm>
            <a:off x="838200" y="1690688"/>
            <a:ext cx="45750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API Specification </a:t>
            </a:r>
            <a:r>
              <a:rPr lang="en-US" dirty="0"/>
              <a:t>– nothing official as of now</a:t>
            </a:r>
          </a:p>
          <a:p>
            <a:r>
              <a:rPr lang="en-US" dirty="0"/>
              <a:t>Examples: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RAML – REST API Modelling Language</a:t>
            </a:r>
          </a:p>
          <a:p>
            <a:pPr marL="342900" indent="-342900">
              <a:buAutoNum type="arabicPeriod"/>
            </a:pPr>
            <a:r>
              <a:rPr lang="en-US" dirty="0"/>
              <a:t>SWAGGER</a:t>
            </a:r>
          </a:p>
          <a:p>
            <a:pPr marL="342900" indent="-342900">
              <a:buAutoNum type="arabicPeriod"/>
            </a:pPr>
            <a:r>
              <a:rPr lang="en-US" dirty="0"/>
              <a:t>WADL</a:t>
            </a:r>
          </a:p>
          <a:p>
            <a:pPr marL="342900" indent="-342900">
              <a:buAutoNum type="arabicPeriod"/>
            </a:pPr>
            <a:r>
              <a:rPr lang="en-US" dirty="0"/>
              <a:t>API Blue print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40774D-F8C8-B14F-ADB0-7C9564619BDE}"/>
              </a:ext>
            </a:extLst>
          </p:cNvPr>
          <p:cNvSpPr txBox="1"/>
          <p:nvPr/>
        </p:nvSpPr>
        <p:spPr>
          <a:xfrm>
            <a:off x="838200" y="3866960"/>
            <a:ext cx="4575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API Implementation:</a:t>
            </a:r>
          </a:p>
          <a:p>
            <a:endParaRPr lang="en-US" dirty="0"/>
          </a:p>
          <a:p>
            <a:r>
              <a:rPr lang="en-US" dirty="0"/>
              <a:t>Restful web service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E5685C-E7C4-9F46-8B7A-4F32C847E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3248" y="1343009"/>
            <a:ext cx="5583936" cy="22475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618446-D087-4E45-A1CC-D0D05C30F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760" y="3847718"/>
            <a:ext cx="7042912" cy="259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0D832-3E1A-AE4E-944B-43DE35297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err="1"/>
              <a:t>GraphQL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6A285E-8706-2043-AFD8-A99ADD0E7094}"/>
              </a:ext>
            </a:extLst>
          </p:cNvPr>
          <p:cNvSpPr txBox="1"/>
          <p:nvPr/>
        </p:nvSpPr>
        <p:spPr>
          <a:xfrm>
            <a:off x="225995" y="1095342"/>
            <a:ext cx="117400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GraphQL</a:t>
            </a:r>
            <a:r>
              <a:rPr lang="en-GB" dirty="0"/>
              <a:t> is designed </a:t>
            </a:r>
            <a:r>
              <a:rPr lang="en-GB" b="1" dirty="0"/>
              <a:t>to make APIs fast, flexible, and developer-friendly</a:t>
            </a:r>
            <a:r>
              <a:rPr lang="en-GB" dirty="0"/>
              <a:t>. It can even be deployed within an integrated </a:t>
            </a:r>
          </a:p>
          <a:p>
            <a:r>
              <a:rPr lang="en-GB" dirty="0"/>
              <a:t>development environment (IDE) known as </a:t>
            </a:r>
            <a:r>
              <a:rPr lang="en-GB" dirty="0" err="1"/>
              <a:t>GraphiQL</a:t>
            </a:r>
            <a:r>
              <a:rPr lang="en-GB" dirty="0"/>
              <a:t>. As an alternative to REST, </a:t>
            </a:r>
            <a:r>
              <a:rPr lang="en-GB" dirty="0" err="1"/>
              <a:t>GraphQL</a:t>
            </a:r>
            <a:r>
              <a:rPr lang="en-GB" dirty="0"/>
              <a:t> lets developers construct requests </a:t>
            </a:r>
          </a:p>
          <a:p>
            <a:r>
              <a:rPr lang="en-GB" dirty="0"/>
              <a:t>that pull data from multiple data sources in a single API call.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E81365-5B46-7347-A666-902058570101}"/>
              </a:ext>
            </a:extLst>
          </p:cNvPr>
          <p:cNvSpPr txBox="1"/>
          <p:nvPr/>
        </p:nvSpPr>
        <p:spPr>
          <a:xfrm>
            <a:off x="292608" y="2248892"/>
            <a:ext cx="32552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GraphQL</a:t>
            </a:r>
            <a:r>
              <a:rPr lang="en-US" b="1" dirty="0"/>
              <a:t> goes well with</a:t>
            </a:r>
          </a:p>
          <a:p>
            <a:pPr marL="342900" indent="-342900">
              <a:buAutoNum type="arabicPeriod"/>
            </a:pPr>
            <a:r>
              <a:rPr lang="en-US" dirty="0"/>
              <a:t>Spring boot</a:t>
            </a:r>
          </a:p>
          <a:p>
            <a:pPr marL="342900" indent="-342900">
              <a:buAutoNum type="arabicPeriod"/>
            </a:pPr>
            <a:r>
              <a:rPr lang="en-US" dirty="0"/>
              <a:t>Node JS</a:t>
            </a:r>
          </a:p>
          <a:p>
            <a:pPr marL="342900" indent="-342900">
              <a:buAutoNum type="arabicPeriod"/>
            </a:pPr>
            <a:r>
              <a:rPr lang="en-US" dirty="0"/>
              <a:t>Scala</a:t>
            </a:r>
          </a:p>
          <a:p>
            <a:pPr marL="342900" indent="-342900">
              <a:buAutoNum type="arabicPeriod"/>
            </a:pPr>
            <a:r>
              <a:rPr lang="en-US" dirty="0"/>
              <a:t>Python</a:t>
            </a:r>
          </a:p>
          <a:p>
            <a:pPr marL="342900" indent="-342900">
              <a:buAutoNum type="arabicPeriod"/>
            </a:pPr>
            <a:r>
              <a:rPr lang="en-US" dirty="0"/>
              <a:t>Ruby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0B2F48-0FCE-5F44-92CF-95517F61894D}"/>
              </a:ext>
            </a:extLst>
          </p:cNvPr>
          <p:cNvSpPr txBox="1"/>
          <p:nvPr/>
        </p:nvSpPr>
        <p:spPr>
          <a:xfrm>
            <a:off x="3182113" y="2248891"/>
            <a:ext cx="34991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GraphQL</a:t>
            </a:r>
            <a:endParaRPr lang="en-US" b="1" dirty="0"/>
          </a:p>
          <a:p>
            <a:pPr marL="342900" indent="-342900">
              <a:buAutoNum type="arabicPeriod"/>
            </a:pPr>
            <a:r>
              <a:rPr lang="en-US" dirty="0"/>
              <a:t>Fast and reliable</a:t>
            </a:r>
          </a:p>
          <a:p>
            <a:pPr marL="342900" indent="-342900">
              <a:buAutoNum type="arabicPeriod"/>
            </a:pPr>
            <a:r>
              <a:rPr lang="en-US" dirty="0"/>
              <a:t>Get only what data you needed</a:t>
            </a:r>
          </a:p>
          <a:p>
            <a:pPr marL="342900" indent="-342900">
              <a:buAutoNum type="arabicPeriod"/>
            </a:pPr>
            <a:r>
              <a:rPr lang="en-US" dirty="0"/>
              <a:t>Change schema not the query</a:t>
            </a:r>
          </a:p>
          <a:p>
            <a:pPr marL="342900" indent="-342900">
              <a:buAutoNum type="arabicPeriod"/>
            </a:pPr>
            <a:r>
              <a:rPr lang="en-US" dirty="0"/>
              <a:t>Uses types instead of end point</a:t>
            </a:r>
          </a:p>
          <a:p>
            <a:pPr marL="342900" indent="-342900">
              <a:buAutoNum type="arabicPeriod"/>
            </a:pPr>
            <a:r>
              <a:rPr lang="en-US" dirty="0"/>
              <a:t>No Documentation needed</a:t>
            </a:r>
          </a:p>
          <a:p>
            <a:pPr marL="342900" indent="-342900">
              <a:buAutoNum type="arabicPeriod"/>
            </a:pPr>
            <a:r>
              <a:rPr lang="en-US" dirty="0"/>
              <a:t>Inbuilt postman (</a:t>
            </a:r>
            <a:r>
              <a:rPr lang="en-US" dirty="0" err="1"/>
              <a:t>GraphiQL</a:t>
            </a:r>
            <a:r>
              <a:rPr lang="en-US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FA7D00-954B-9C4C-BB06-28857DEB46EA}"/>
              </a:ext>
            </a:extLst>
          </p:cNvPr>
          <p:cNvSpPr txBox="1"/>
          <p:nvPr/>
        </p:nvSpPr>
        <p:spPr>
          <a:xfrm>
            <a:off x="7260336" y="2248891"/>
            <a:ext cx="32552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Organization using </a:t>
            </a:r>
            <a:r>
              <a:rPr lang="en-US" b="1" dirty="0" err="1"/>
              <a:t>Graphql</a:t>
            </a:r>
            <a:endParaRPr lang="en-US" b="1" dirty="0"/>
          </a:p>
          <a:p>
            <a:pPr marL="342900" indent="-342900">
              <a:buAutoNum type="arabicPeriod"/>
            </a:pPr>
            <a:r>
              <a:rPr lang="en-US" dirty="0"/>
              <a:t>Facebook/Meta</a:t>
            </a:r>
          </a:p>
          <a:p>
            <a:pPr marL="342900" indent="-342900">
              <a:buAutoNum type="arabicPeriod"/>
            </a:pPr>
            <a:r>
              <a:rPr lang="en-US" dirty="0"/>
              <a:t>GIT</a:t>
            </a:r>
          </a:p>
          <a:p>
            <a:pPr marL="342900" indent="-342900">
              <a:buAutoNum type="arabicPeriod"/>
            </a:pPr>
            <a:r>
              <a:rPr lang="en-US" dirty="0"/>
              <a:t>Coursera</a:t>
            </a:r>
          </a:p>
          <a:p>
            <a:pPr marL="342900" indent="-342900">
              <a:buAutoNum type="arabicPeriod"/>
            </a:pPr>
            <a:r>
              <a:rPr lang="en-US" dirty="0"/>
              <a:t>Shopify</a:t>
            </a:r>
          </a:p>
          <a:p>
            <a:pPr marL="342900" indent="-342900">
              <a:buAutoNum type="arabicPeriod"/>
            </a:pPr>
            <a:r>
              <a:rPr lang="en-US" dirty="0" err="1"/>
              <a:t>Paypal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Twitter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3AD9EA-E96A-484A-9C1A-19B6D118521A}"/>
              </a:ext>
            </a:extLst>
          </p:cNvPr>
          <p:cNvSpPr/>
          <p:nvPr/>
        </p:nvSpPr>
        <p:spPr>
          <a:xfrm>
            <a:off x="268224" y="4141716"/>
            <a:ext cx="1174000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What is </a:t>
            </a:r>
            <a:r>
              <a:rPr lang="en-GB" b="1" dirty="0" err="1"/>
              <a:t>GraphQL</a:t>
            </a:r>
            <a:r>
              <a:rPr lang="en-GB" b="1" dirty="0"/>
              <a:t> Apollo server?</a:t>
            </a:r>
          </a:p>
          <a:p>
            <a:r>
              <a:rPr lang="en-GB" dirty="0"/>
              <a:t>Apollo Server is an open-source, spec-compliant </a:t>
            </a:r>
            <a:r>
              <a:rPr lang="en-GB" dirty="0" err="1"/>
              <a:t>GraphQL</a:t>
            </a:r>
            <a:r>
              <a:rPr lang="en-GB" dirty="0"/>
              <a:t> server that's compatible with any </a:t>
            </a:r>
            <a:r>
              <a:rPr lang="en-GB" dirty="0" err="1"/>
              <a:t>GraphQL</a:t>
            </a:r>
            <a:r>
              <a:rPr lang="en-GB" dirty="0"/>
              <a:t> client, including Apollo Client. It's the best way to build a production-ready, self-documenting </a:t>
            </a:r>
            <a:r>
              <a:rPr lang="en-GB" dirty="0" err="1"/>
              <a:t>GraphQL</a:t>
            </a:r>
            <a:r>
              <a:rPr lang="en-GB" dirty="0"/>
              <a:t> API that can use data from any source. It a state management for library.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3D13EC-AC93-144A-AB8D-66E15EE7C9EA}"/>
              </a:ext>
            </a:extLst>
          </p:cNvPr>
          <p:cNvSpPr txBox="1"/>
          <p:nvPr/>
        </p:nvSpPr>
        <p:spPr>
          <a:xfrm>
            <a:off x="268224" y="5480543"/>
            <a:ext cx="118262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What is </a:t>
            </a:r>
            <a:r>
              <a:rPr lang="en-GB" b="1" dirty="0" err="1"/>
              <a:t>Hasura</a:t>
            </a:r>
            <a:r>
              <a:rPr lang="en-GB" b="1" dirty="0"/>
              <a:t> used for?</a:t>
            </a:r>
          </a:p>
          <a:p>
            <a:r>
              <a:rPr lang="en-GB" dirty="0"/>
              <a:t>The </a:t>
            </a:r>
            <a:r>
              <a:rPr lang="en-GB" dirty="0" err="1"/>
              <a:t>Hasura</a:t>
            </a:r>
            <a:r>
              <a:rPr lang="en-GB" dirty="0"/>
              <a:t> </a:t>
            </a:r>
            <a:r>
              <a:rPr lang="en-GB" dirty="0" err="1"/>
              <a:t>GraphQL</a:t>
            </a:r>
            <a:r>
              <a:rPr lang="en-GB" dirty="0"/>
              <a:t> Engine is an extremely lightweight, high performance product that gives you </a:t>
            </a:r>
            <a:r>
              <a:rPr lang="en-GB" b="1" dirty="0"/>
              <a:t>instant </a:t>
            </a:r>
            <a:r>
              <a:rPr lang="en-GB" b="1" dirty="0" err="1"/>
              <a:t>realtime</a:t>
            </a:r>
            <a:r>
              <a:rPr lang="en-GB" b="1" dirty="0"/>
              <a:t> </a:t>
            </a:r>
            <a:r>
              <a:rPr lang="en-GB" b="1" dirty="0" err="1"/>
              <a:t>GraphQL</a:t>
            </a:r>
            <a:r>
              <a:rPr lang="en-GB" b="1" dirty="0"/>
              <a:t> APIs on a Postgres database</a:t>
            </a:r>
            <a:r>
              <a:rPr lang="en-GB" dirty="0"/>
              <a:t>. This can be used to quickly build new applications on Postgres or fast-track the move to </a:t>
            </a:r>
            <a:r>
              <a:rPr lang="en-GB" dirty="0" err="1"/>
              <a:t>GraphQL</a:t>
            </a:r>
            <a:r>
              <a:rPr lang="en-GB" dirty="0"/>
              <a:t> for existing applications on Postgres</a:t>
            </a:r>
          </a:p>
          <a:p>
            <a:endParaRPr lang="en-US" dirty="0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0F4727DB-AF63-764B-AEDF-3A17B96B72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31444"/>
            <a:ext cx="65" cy="462889"/>
          </a:xfrm>
          <a:prstGeom prst="rect">
            <a:avLst/>
          </a:prstGeom>
          <a:solidFill>
            <a:srgbClr val="20212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92046" rIns="0" bIns="92046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310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37FC6-71CF-FB4C-B05B-9DFD4C896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err="1"/>
              <a:t>GraphQL</a:t>
            </a:r>
            <a:r>
              <a:rPr lang="en-US" dirty="0"/>
              <a:t> High-level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8A1570-A23B-0C47-8748-C9C2A6EFC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19" y="1487678"/>
            <a:ext cx="9921517" cy="454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722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C63A9-3E49-1A4A-A2D0-98B0439D2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GraphQL</a:t>
            </a:r>
            <a:r>
              <a:rPr lang="en-US" dirty="0"/>
              <a:t> Client – Server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D3B43D-BC7E-1943-B849-F9027AD0D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68768"/>
            <a:ext cx="10440339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278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870ED-BE5B-B347-B73E-32F64919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368" y="-214193"/>
            <a:ext cx="10515600" cy="1325563"/>
          </a:xfrm>
        </p:spPr>
        <p:txBody>
          <a:bodyPr/>
          <a:lstStyle/>
          <a:p>
            <a:r>
              <a:rPr lang="en-US" dirty="0"/>
              <a:t>SOAP VS REST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2EE1E5-5098-D24C-BAB3-A90BC72D77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715020"/>
              </p:ext>
            </p:extLst>
          </p:nvPr>
        </p:nvGraphicFramePr>
        <p:xfrm>
          <a:off x="447040" y="1336040"/>
          <a:ext cx="5027170" cy="3571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3585">
                  <a:extLst>
                    <a:ext uri="{9D8B030D-6E8A-4147-A177-3AD203B41FA5}">
                      <a16:colId xmlns:a16="http://schemas.microsoft.com/office/drawing/2014/main" val="3276050784"/>
                    </a:ext>
                  </a:extLst>
                </a:gridCol>
                <a:gridCol w="2513585">
                  <a:extLst>
                    <a:ext uri="{9D8B030D-6E8A-4147-A177-3AD203B41FA5}">
                      <a16:colId xmlns:a16="http://schemas.microsoft.com/office/drawing/2014/main" val="871488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241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SOAP as application level protocol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Http as application level protocol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576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Uses Http, JMS as transport level protocol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Http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 only XML for data exchange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Supports any data format, preferable JSON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609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Complexity with WSDL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Simple compared to SOAP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5245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Secured using WS security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Basic Auth and OAuth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619497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8B5783CC-9772-8D40-B463-E77F0C02B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289" y="1336040"/>
            <a:ext cx="6493215" cy="457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062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EE98A-301D-8646-B01F-29B2347ED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096" y="-268859"/>
            <a:ext cx="10515600" cy="1325563"/>
          </a:xfrm>
        </p:spPr>
        <p:txBody>
          <a:bodyPr/>
          <a:lstStyle/>
          <a:p>
            <a:r>
              <a:rPr lang="en-US" dirty="0"/>
              <a:t>REST VS </a:t>
            </a:r>
            <a:r>
              <a:rPr lang="en-US" dirty="0" err="1"/>
              <a:t>GraphQL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15918A-97CE-E940-AEF6-C7E84F0F8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312" y="665226"/>
            <a:ext cx="11009376" cy="619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241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BE5BB-E35C-6944-9916-AEA55D591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" y="55513"/>
            <a:ext cx="10515600" cy="1325563"/>
          </a:xfrm>
        </p:spPr>
        <p:txBody>
          <a:bodyPr/>
          <a:lstStyle/>
          <a:p>
            <a:r>
              <a:rPr lang="en-US" dirty="0"/>
              <a:t>REST VS </a:t>
            </a:r>
            <a:r>
              <a:rPr lang="en-US" dirty="0" err="1"/>
              <a:t>GraphQL</a:t>
            </a:r>
            <a:r>
              <a:rPr lang="en-US" dirty="0"/>
              <a:t> VS SOAP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DA6419-C8B5-8041-8226-E92A09164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85088"/>
            <a:ext cx="10499176" cy="577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507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8337</TotalTime>
  <Words>1323</Words>
  <Application>Microsoft Macintosh PowerPoint</Application>
  <PresentationFormat>Widescreen</PresentationFormat>
  <Paragraphs>207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SOAP API – Simple Object Access Protocol</vt:lpstr>
      <vt:lpstr>REST API – Representation State Transfer</vt:lpstr>
      <vt:lpstr>GraphQL</vt:lpstr>
      <vt:lpstr>GraphQL High-level Architecture</vt:lpstr>
      <vt:lpstr>GraphQL Client – Server Architecture</vt:lpstr>
      <vt:lpstr>SOAP VS REST</vt:lpstr>
      <vt:lpstr>REST VS GraphQL</vt:lpstr>
      <vt:lpstr>REST VS GraphQL VS SOAP</vt:lpstr>
      <vt:lpstr>REST VS SOAP VS GraphQL contd….</vt:lpstr>
      <vt:lpstr>When to Use SOAP, REST or GraphQL? </vt:lpstr>
      <vt:lpstr>Micro Services</vt:lpstr>
      <vt:lpstr>Experience VS Process VS System (APIs)</vt:lpstr>
      <vt:lpstr>Core Tenants of API</vt:lpstr>
      <vt:lpstr>API Management</vt:lpstr>
      <vt:lpstr>Why API Management</vt:lpstr>
      <vt:lpstr>API Gateway</vt:lpstr>
      <vt:lpstr>API Gateway core operating model</vt:lpstr>
      <vt:lpstr>API Management + API Gateway</vt:lpstr>
      <vt:lpstr>APIGEE</vt:lpstr>
      <vt:lpstr>Role of APIGEE in API Management</vt:lpstr>
      <vt:lpstr>Role of APIGEE in API Management</vt:lpstr>
      <vt:lpstr>APIGEE DEVELOPER PORTAL</vt:lpstr>
      <vt:lpstr>API PROXY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25</cp:revision>
  <dcterms:created xsi:type="dcterms:W3CDTF">2022-01-25T13:40:32Z</dcterms:created>
  <dcterms:modified xsi:type="dcterms:W3CDTF">2022-01-31T08:40:53Z</dcterms:modified>
</cp:coreProperties>
</file>

<file path=docProps/thumbnail.jpeg>
</file>